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45"/>
  </p:normalViewPr>
  <p:slideViewPr>
    <p:cSldViewPr snapToGrid="0" snapToObjects="1">
      <p:cViewPr varScale="1">
        <p:scale>
          <a:sx n="79" d="100"/>
          <a:sy n="79" d="100"/>
        </p:scale>
        <p:origin x="13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212247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roboticstoolkit.com/low-cost-ep-circuit" TargetMode="External"/><Relationship Id="rId4" Type="http://schemas.openxmlformats.org/officeDocument/2006/relationships/hyperlink" Target="https://softroboticstoolkit.com/soft-wheel-robot/fabrication/pcb-cod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roboticstoolkit.com/book/miniature-soft-bending-actuator-embedded-coiled-muscles" TargetMode="External"/><Relationship Id="rId4" Type="http://schemas.openxmlformats.org/officeDocument/2006/relationships/hyperlink" Target="http://www.mdpi.com/1424-8220/14/7/11957/htm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roboticstoolkit.com/smart-braids" TargetMode="External"/><Relationship Id="rId4" Type="http://schemas.openxmlformats.org/officeDocument/2006/relationships/hyperlink" Target="https://robotics.umich.edu/category/smart-braids/" TargetMode="External"/><Relationship Id="rId5" Type="http://schemas.openxmlformats.org/officeDocument/2006/relationships/hyperlink" Target="https://softroboticstoolkit.com/smart-braids/fabrication/weaving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roboticstoolkit.com/book/egain-design" TargetMode="External"/><Relationship Id="rId4" Type="http://schemas.openxmlformats.org/officeDocument/2006/relationships/hyperlink" Target="https://www.bareconductive.com/shop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sti.epfl.ch/page-76555-en.html" TargetMode="External"/><Relationship Id="rId4" Type="http://schemas.openxmlformats.org/officeDocument/2006/relationships/hyperlink" Target="https://www.bareconductive.com/shop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uirenata.com/2017/03/23/soft-robots-biomaterials-research-final/" TargetMode="External"/><Relationship Id="rId4" Type="http://schemas.openxmlformats.org/officeDocument/2006/relationships/hyperlink" Target="http://www.digitalspy.com/tech/news/a800605/meet-the-weird-robot-stingray-made-from-rat-hearts/" TargetMode="External"/><Relationship Id="rId5" Type="http://schemas.openxmlformats.org/officeDocument/2006/relationships/hyperlink" Target="https://www.shapeways.com/blog/archives/374-cooking-molding-bioplastics-at-home-recipes-results-tips.html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Relationship Id="rId3" Type="http://schemas.openxmlformats.org/officeDocument/2006/relationships/hyperlink" Target="https://www.glonation.com/index.php" TargetMode="Externa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Relationship Id="rId3" Type="http://schemas.openxmlformats.org/officeDocument/2006/relationships/hyperlink" Target="http://materiability.com/portfolio/soft-robots-diy/#&amp;gid=3&amp;pid=2" TargetMode="Externa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Relationship Id="rId3" Type="http://schemas.openxmlformats.org/officeDocument/2006/relationships/hyperlink" Target="https://softrobotics2015.weblog.tudelft.nl/" TargetMode="Externa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Relationship Id="rId3" Type="http://schemas.openxmlformats.org/officeDocument/2006/relationships/hyperlink" Target="https://www.youtube.com/watch?time_continue=103&amp;v=qHNCTC4qv-c" TargetMode="Externa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Relationship Id="rId3" Type="http://schemas.openxmlformats.org/officeDocument/2006/relationships/hyperlink" Target="http://elab-kh-berlin.de/courses/seamless_transitions/?p=913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9949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1277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326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9248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1983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3146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1650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7105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85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7374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5012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 Robotics best suited to near skin applications and grippers – gentle and delicate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5620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31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2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https://softroboticstoolkit.com/low-cost-ep-circuit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https://softroboticstoolkit.com/soft-wheel-robot/fabrication/pcb-code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010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https://softroboticstoolkit.com/book/miniature-soft-bending-actuator-embedded-coiled-muscles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http://www.mdpi.com/1424-8220/14/7/11957/htm</a:t>
            </a:r>
          </a:p>
          <a:p>
            <a:pPr marL="0" lvl="0" indent="-6985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09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https://softroboticstoolkit.com/smart-braids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https://robotics.umich.edu/category/smart-braids/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https://softroboticstoolkit.com/smart-braids/fabrication/weaving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making your own weaving pattern 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767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http://</a:t>
            </a:r>
            <a:r>
              <a:rPr lang="en-US" dirty="0" err="1"/>
              <a:t>mechanismsrobotics.asmedigitalcollection.asme.org</a:t>
            </a:r>
            <a:r>
              <a:rPr lang="en-US" dirty="0"/>
              <a:t>/</a:t>
            </a:r>
            <a:r>
              <a:rPr lang="en-US" dirty="0" err="1"/>
              <a:t>article.aspx?articleid</a:t>
            </a:r>
            <a:r>
              <a:rPr lang="en-US" dirty="0"/>
              <a:t>=2089577</a:t>
            </a:r>
          </a:p>
        </p:txBody>
      </p:sp>
      <p:sp>
        <p:nvSpPr>
          <p:cNvPr id="241" name="Shape 24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48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test before the flexinol wire depending on the diameter of the wire and the length of the pies you mus to convert apply the proper V. and mA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you can test it in paper or a piece of textile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yuo can test to embed the wire in to on of the layes of your sof robotus , although the movment is very small</a:t>
            </a:r>
          </a:p>
          <a:p>
            <a:pPr marL="457200" lvl="0" indent="-317500">
              <a:spcBef>
                <a:spcPts val="0"/>
              </a:spcBef>
              <a:buSzPts val="1400"/>
              <a:buAutoNum type="arabicPeriod"/>
            </a:pPr>
            <a:r>
              <a:rPr lang="en-US"/>
              <a:t>test to construct your own weaving pattern and enved the wire on it in order to generate mor movement in shape</a:t>
            </a:r>
          </a:p>
        </p:txBody>
      </p:sp>
      <p:sp>
        <p:nvSpPr>
          <p:cNvPr id="259" name="Shape 25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289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https://softroboticstoolkit.com/book/egain-design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https://www.bareconductive.com/shop/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68" name="Shape 26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15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http://sti.epfl.ch/page-76555-en.html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r>
              <a:rPr lang="en-US"/>
              <a:t>using conductive tape (for cutting the copper you  can use the cutting plotter)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/>
              <a:t>using conductive ink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/>
              <a:t>bare conductive ink (carbon based):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https://www.bareconductive.com/shop/</a:t>
            </a:r>
            <a:r>
              <a:rPr lang="en-US"/>
              <a:t>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/>
              <a:t>Agic ink: https (Silver based): //shop.agic.cc/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/>
              <a:t>embedding nitinol SMA in small Areas. 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800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40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129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http://www.gauirenata.com/2017/03/23/soft-robots-biomaterials-research-final/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/>
              <a:t>bioplastics out of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http://www.digitalspy.com/tech/news/a800605/meet-the-weird-robot-stingray-made-from-rat-hearts/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https://www.shapeways.com/blog/archives/374-cooking-molding-bioplastics-at-home-recipes-results-tips.html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866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/>
              <a:t>Electroluminescence Pigments: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https://www.glonation.com/index.php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02" name="Shape 30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060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107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http://materiability.com/portfolio/soft-robots-diy/#&amp;gid=3&amp;pid=2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19" name="Shape 31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074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https://softrobotics2015.weblog.tudelft.nl/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28" name="Shape 32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041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https://www.youtube.com/watch?time_continue=103&amp;v=qHNCTC4qv-c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39" name="Shape 33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563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//e_lab Kunsthochschule Berlin Weißensee 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http://elab-kh-berlin.de/courses/seamless_transitions/?p=913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CODE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*/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int sensorValue=0;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int SMA=9;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// the setup routine runs once when you press reset: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void setup() {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// initialize serial communication at 9600 bits per second: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Serial.begin(9600);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pinMode(SMA,OUTPUT);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}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// the loop routine runs over and over again forever: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void loop() {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// read the input on analog pin 0: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sensorValue = analogRead(A0);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// if the sensorValue is smaller than 550 (threashold)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if (sensorValu5 &gt; 550){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//Turn on the SMA pin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digitalWrite(SMA,HIGH);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// and wait for 1 sec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delay(1000);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// turn off the SMA pin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digitalWrite(SMA,LOW);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}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else{ //otherwise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// do nothing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}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// print out the value you read: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Serial.println(sensorValue);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delay(10); // delay in between reads for stability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}</a:t>
            </a: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78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9531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714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04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9444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98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9344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415611" y="2749600"/>
            <a:ext cx="11360700" cy="2736900"/>
          </a:xfrm>
          <a:prstGeom prst="rect">
            <a:avLst/>
          </a:prstGeom>
        </p:spPr>
        <p:txBody>
          <a:bodyPr wrap="square" lIns="121900" tIns="121900" rIns="121900" bIns="121900" anchor="b" anchorCtr="0"/>
          <a:lstStyle>
            <a:lvl1pPr lvl="0" algn="ctr">
              <a:spcBef>
                <a:spcPts val="0"/>
              </a:spcBef>
              <a:buSzPts val="6900"/>
              <a:buNone/>
              <a:defRPr sz="6900"/>
            </a:lvl1pPr>
            <a:lvl2pPr lvl="1" algn="ctr">
              <a:spcBef>
                <a:spcPts val="0"/>
              </a:spcBef>
              <a:buSzPts val="6900"/>
              <a:buNone/>
              <a:defRPr sz="6900"/>
            </a:lvl2pPr>
            <a:lvl3pPr lvl="2" algn="ctr">
              <a:spcBef>
                <a:spcPts val="0"/>
              </a:spcBef>
              <a:buSzPts val="6900"/>
              <a:buNone/>
              <a:defRPr sz="6900"/>
            </a:lvl3pPr>
            <a:lvl4pPr lvl="3" algn="ctr">
              <a:spcBef>
                <a:spcPts val="0"/>
              </a:spcBef>
              <a:buSzPts val="6900"/>
              <a:buNone/>
              <a:defRPr sz="6900"/>
            </a:lvl4pPr>
            <a:lvl5pPr lvl="4" algn="ctr">
              <a:spcBef>
                <a:spcPts val="0"/>
              </a:spcBef>
              <a:buSzPts val="6900"/>
              <a:buNone/>
              <a:defRPr sz="6900"/>
            </a:lvl5pPr>
            <a:lvl6pPr lvl="5" algn="ctr">
              <a:spcBef>
                <a:spcPts val="0"/>
              </a:spcBef>
              <a:buSzPts val="6900"/>
              <a:buNone/>
              <a:defRPr sz="6900"/>
            </a:lvl6pPr>
            <a:lvl7pPr lvl="6" algn="ctr">
              <a:spcBef>
                <a:spcPts val="0"/>
              </a:spcBef>
              <a:buSzPts val="6900"/>
              <a:buNone/>
              <a:defRPr sz="6900"/>
            </a:lvl7pPr>
            <a:lvl8pPr lvl="7" algn="ctr">
              <a:spcBef>
                <a:spcPts val="0"/>
              </a:spcBef>
              <a:buSzPts val="6900"/>
              <a:buNone/>
              <a:defRPr sz="6900"/>
            </a:lvl8pPr>
            <a:lvl9pPr lvl="8" algn="ctr">
              <a:spcBef>
                <a:spcPts val="0"/>
              </a:spcBef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wrap="square" lIns="121900" tIns="121900" rIns="121900" bIns="121900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wrap="square" lIns="121900" tIns="121900" rIns="121900" bIns="121900" anchor="b" anchorCtr="0"/>
          <a:lstStyle>
            <a:lvl1pPr lvl="0" algn="ctr">
              <a:spcBef>
                <a:spcPts val="0"/>
              </a:spcBef>
              <a:buSzPts val="16000"/>
              <a:buNone/>
              <a:defRPr sz="16000"/>
            </a:lvl1pPr>
            <a:lvl2pPr lvl="1" algn="ctr">
              <a:spcBef>
                <a:spcPts val="0"/>
              </a:spcBef>
              <a:buSzPts val="16000"/>
              <a:buNone/>
              <a:defRPr sz="16000"/>
            </a:lvl2pPr>
            <a:lvl3pPr lvl="2" algn="ctr">
              <a:spcBef>
                <a:spcPts val="0"/>
              </a:spcBef>
              <a:buSzPts val="16000"/>
              <a:buNone/>
              <a:defRPr sz="16000"/>
            </a:lvl3pPr>
            <a:lvl4pPr lvl="3" algn="ctr">
              <a:spcBef>
                <a:spcPts val="0"/>
              </a:spcBef>
              <a:buSzPts val="16000"/>
              <a:buNone/>
              <a:defRPr sz="16000"/>
            </a:lvl4pPr>
            <a:lvl5pPr lvl="4" algn="ctr">
              <a:spcBef>
                <a:spcPts val="0"/>
              </a:spcBef>
              <a:buSzPts val="16000"/>
              <a:buNone/>
              <a:defRPr sz="16000"/>
            </a:lvl5pPr>
            <a:lvl6pPr lvl="5" algn="ctr">
              <a:spcBef>
                <a:spcPts val="0"/>
              </a:spcBef>
              <a:buSzPts val="16000"/>
              <a:buNone/>
              <a:defRPr sz="16000"/>
            </a:lvl6pPr>
            <a:lvl7pPr lvl="6" algn="ctr">
              <a:spcBef>
                <a:spcPts val="0"/>
              </a:spcBef>
              <a:buSzPts val="16000"/>
              <a:buNone/>
              <a:defRPr sz="16000"/>
            </a:lvl7pPr>
            <a:lvl8pPr lvl="7" algn="ctr">
              <a:spcBef>
                <a:spcPts val="0"/>
              </a:spcBef>
              <a:buSzPts val="16000"/>
              <a:buNone/>
              <a:defRPr sz="16000"/>
            </a:lvl8pPr>
            <a:lvl9pPr lvl="8" algn="ctr">
              <a:spcBef>
                <a:spcPts val="0"/>
              </a:spcBef>
              <a:buSzPts val="16000"/>
              <a:buNone/>
              <a:defRPr sz="160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wrap="square" lIns="121900" tIns="121900" rIns="121900" bIns="121900" anchor="t" anchorCtr="0"/>
          <a:lstStyle>
            <a:lvl1pPr lvl="0" algn="ctr">
              <a:spcBef>
                <a:spcPts val="0"/>
              </a:spcBef>
              <a:buSzPts val="2400"/>
              <a:buChar char="●"/>
              <a:defRPr/>
            </a:lvl1pPr>
            <a:lvl2pPr lvl="1" algn="ctr">
              <a:spcBef>
                <a:spcPts val="0"/>
              </a:spcBef>
              <a:buSzPts val="1900"/>
              <a:buChar char="○"/>
              <a:defRPr/>
            </a:lvl2pPr>
            <a:lvl3pPr lvl="2" algn="ctr">
              <a:spcBef>
                <a:spcPts val="0"/>
              </a:spcBef>
              <a:buSzPts val="1900"/>
              <a:buChar char="■"/>
              <a:defRPr/>
            </a:lvl3pPr>
            <a:lvl4pPr lvl="3" algn="ctr">
              <a:spcBef>
                <a:spcPts val="0"/>
              </a:spcBef>
              <a:buSzPts val="1900"/>
              <a:buChar char="●"/>
              <a:defRPr/>
            </a:lvl4pPr>
            <a:lvl5pPr lvl="4" algn="ctr">
              <a:spcBef>
                <a:spcPts val="0"/>
              </a:spcBef>
              <a:buSzPts val="1900"/>
              <a:buChar char="○"/>
              <a:defRPr/>
            </a:lvl5pPr>
            <a:lvl6pPr lvl="5" algn="ctr">
              <a:spcBef>
                <a:spcPts val="0"/>
              </a:spcBef>
              <a:buSzPts val="1900"/>
              <a:buChar char="■"/>
              <a:defRPr/>
            </a:lvl6pPr>
            <a:lvl7pPr lvl="6" algn="ctr">
              <a:spcBef>
                <a:spcPts val="0"/>
              </a:spcBef>
              <a:buSzPts val="1900"/>
              <a:buChar char="●"/>
              <a:defRPr/>
            </a:lvl7pPr>
            <a:lvl8pPr lvl="7" algn="ctr">
              <a:spcBef>
                <a:spcPts val="0"/>
              </a:spcBef>
              <a:buSzPts val="1900"/>
              <a:buChar char="○"/>
              <a:defRPr/>
            </a:lvl8pPr>
            <a:lvl9pPr lvl="8" algn="ctr">
              <a:spcBef>
                <a:spcPts val="0"/>
              </a:spcBef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ts val="3700"/>
              <a:buNone/>
              <a:defRPr sz="1800"/>
            </a:lvl2pPr>
            <a:lvl3pPr lvl="2" indent="0" rtl="0">
              <a:spcBef>
                <a:spcPts val="0"/>
              </a:spcBef>
              <a:buSzPts val="3700"/>
              <a:buNone/>
              <a:defRPr sz="1800"/>
            </a:lvl3pPr>
            <a:lvl4pPr lvl="3" indent="0" rtl="0">
              <a:spcBef>
                <a:spcPts val="0"/>
              </a:spcBef>
              <a:buSzPts val="3700"/>
              <a:buNone/>
              <a:defRPr sz="1800"/>
            </a:lvl4pPr>
            <a:lvl5pPr lvl="4" indent="0" rtl="0">
              <a:spcBef>
                <a:spcPts val="0"/>
              </a:spcBef>
              <a:buSzPts val="3700"/>
              <a:buNone/>
              <a:defRPr sz="1800"/>
            </a:lvl5pPr>
            <a:lvl6pPr lvl="5" indent="0" rtl="0">
              <a:spcBef>
                <a:spcPts val="0"/>
              </a:spcBef>
              <a:buSzPts val="3700"/>
              <a:buNone/>
              <a:defRPr sz="1800"/>
            </a:lvl6pPr>
            <a:lvl7pPr lvl="6" indent="0" rtl="0">
              <a:spcBef>
                <a:spcPts val="0"/>
              </a:spcBef>
              <a:buSzPts val="3700"/>
              <a:buNone/>
              <a:defRPr sz="1800"/>
            </a:lvl7pPr>
            <a:lvl8pPr lvl="7" indent="0" rtl="0">
              <a:spcBef>
                <a:spcPts val="0"/>
              </a:spcBef>
              <a:buSzPts val="3700"/>
              <a:buNone/>
              <a:defRPr sz="1800"/>
            </a:lvl8pPr>
            <a:lvl9pPr lvl="8" indent="0" rtl="0">
              <a:spcBef>
                <a:spcPts val="0"/>
              </a:spcBef>
              <a:buSzPts val="3700"/>
              <a:buNone/>
              <a:defRPr sz="18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wrap="square" lIns="121900" tIns="121900" rIns="121900" bIns="121900" anchor="ctr" anchorCtr="0"/>
          <a:lstStyle>
            <a:lvl1pPr lvl="0" algn="ctr">
              <a:spcBef>
                <a:spcPts val="0"/>
              </a:spcBef>
              <a:buSzPts val="4800"/>
              <a:buNone/>
              <a:defRPr sz="4800"/>
            </a:lvl1pPr>
            <a:lvl2pPr lvl="1" algn="ctr">
              <a:spcBef>
                <a:spcPts val="0"/>
              </a:spcBef>
              <a:buSzPts val="4800"/>
              <a:buNone/>
              <a:defRPr sz="4800"/>
            </a:lvl2pPr>
            <a:lvl3pPr lvl="2" algn="ctr">
              <a:spcBef>
                <a:spcPts val="0"/>
              </a:spcBef>
              <a:buSzPts val="4800"/>
              <a:buNone/>
              <a:defRPr sz="4800"/>
            </a:lvl3pPr>
            <a:lvl4pPr lvl="3" algn="ctr">
              <a:spcBef>
                <a:spcPts val="0"/>
              </a:spcBef>
              <a:buSzPts val="4800"/>
              <a:buNone/>
              <a:defRPr sz="4800"/>
            </a:lvl4pPr>
            <a:lvl5pPr lvl="4" algn="ctr">
              <a:spcBef>
                <a:spcPts val="0"/>
              </a:spcBef>
              <a:buSzPts val="4800"/>
              <a:buNone/>
              <a:defRPr sz="4800"/>
            </a:lvl5pPr>
            <a:lvl6pPr lvl="5" algn="ctr">
              <a:spcBef>
                <a:spcPts val="0"/>
              </a:spcBef>
              <a:buSzPts val="4800"/>
              <a:buNone/>
              <a:defRPr sz="4800"/>
            </a:lvl6pPr>
            <a:lvl7pPr lvl="6" algn="ctr">
              <a:spcBef>
                <a:spcPts val="0"/>
              </a:spcBef>
              <a:buSzPts val="4800"/>
              <a:buNone/>
              <a:defRPr sz="4800"/>
            </a:lvl7pPr>
            <a:lvl8pPr lvl="7" algn="ctr">
              <a:spcBef>
                <a:spcPts val="0"/>
              </a:spcBef>
              <a:buSzPts val="4800"/>
              <a:buNone/>
              <a:defRPr sz="4800"/>
            </a:lvl8pPr>
            <a:lvl9pPr lvl="8" algn="ctr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wrap="square" lIns="121900" tIns="121900" rIns="121900" bIns="121900" anchor="t" anchorCtr="0"/>
          <a:lstStyle>
            <a:lvl1pPr lvl="0">
              <a:spcBef>
                <a:spcPts val="0"/>
              </a:spcBef>
              <a:buSzPts val="37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SzPts val="3700"/>
              <a:buNone/>
              <a:defRPr/>
            </a:lvl2pPr>
            <a:lvl3pPr lvl="2">
              <a:spcBef>
                <a:spcPts val="0"/>
              </a:spcBef>
              <a:buSzPts val="3700"/>
              <a:buNone/>
              <a:defRPr/>
            </a:lvl3pPr>
            <a:lvl4pPr lvl="3">
              <a:spcBef>
                <a:spcPts val="0"/>
              </a:spcBef>
              <a:buSzPts val="3700"/>
              <a:buNone/>
              <a:defRPr/>
            </a:lvl4pPr>
            <a:lvl5pPr lvl="4">
              <a:spcBef>
                <a:spcPts val="0"/>
              </a:spcBef>
              <a:buSzPts val="3700"/>
              <a:buNone/>
              <a:defRPr/>
            </a:lvl5pPr>
            <a:lvl6pPr lvl="5">
              <a:spcBef>
                <a:spcPts val="0"/>
              </a:spcBef>
              <a:buSzPts val="3700"/>
              <a:buNone/>
              <a:defRPr/>
            </a:lvl6pPr>
            <a:lvl7pPr lvl="6">
              <a:spcBef>
                <a:spcPts val="0"/>
              </a:spcBef>
              <a:buSzPts val="3700"/>
              <a:buNone/>
              <a:defRPr/>
            </a:lvl7pPr>
            <a:lvl8pPr lvl="7">
              <a:spcBef>
                <a:spcPts val="0"/>
              </a:spcBef>
              <a:buSzPts val="3700"/>
              <a:buNone/>
              <a:defRPr/>
            </a:lvl8pPr>
            <a:lvl9pPr lvl="8">
              <a:spcBef>
                <a:spcPts val="0"/>
              </a:spcBef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327500"/>
          </a:xfrm>
          <a:prstGeom prst="rect">
            <a:avLst/>
          </a:prstGeom>
        </p:spPr>
        <p:txBody>
          <a:bodyPr wrap="square" lIns="121900" tIns="121900" rIns="121900" bIns="121900" anchor="t" anchorCtr="0"/>
          <a:lstStyle>
            <a:lvl1pPr lvl="0">
              <a:spcBef>
                <a:spcPts val="0"/>
              </a:spcBef>
              <a:buSzPts val="24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SzPts val="1900"/>
              <a:buChar char="○"/>
              <a:defRPr/>
            </a:lvl2pPr>
            <a:lvl3pPr lvl="2">
              <a:spcBef>
                <a:spcPts val="0"/>
              </a:spcBef>
              <a:buSzPts val="1900"/>
              <a:buChar char="■"/>
              <a:defRPr/>
            </a:lvl3pPr>
            <a:lvl4pPr lvl="3">
              <a:spcBef>
                <a:spcPts val="0"/>
              </a:spcBef>
              <a:buSzPts val="1900"/>
              <a:buChar char="●"/>
              <a:defRPr/>
            </a:lvl4pPr>
            <a:lvl5pPr lvl="4">
              <a:spcBef>
                <a:spcPts val="0"/>
              </a:spcBef>
              <a:buSzPts val="1900"/>
              <a:buChar char="○"/>
              <a:defRPr/>
            </a:lvl5pPr>
            <a:lvl6pPr lvl="5">
              <a:spcBef>
                <a:spcPts val="0"/>
              </a:spcBef>
              <a:buSzPts val="1900"/>
              <a:buChar char="■"/>
              <a:defRPr/>
            </a:lvl6pPr>
            <a:lvl7pPr lvl="6">
              <a:spcBef>
                <a:spcPts val="0"/>
              </a:spcBef>
              <a:buSzPts val="1900"/>
              <a:buChar char="●"/>
              <a:defRPr/>
            </a:lvl7pPr>
            <a:lvl8pPr lvl="7">
              <a:spcBef>
                <a:spcPts val="0"/>
              </a:spcBef>
              <a:buSzPts val="1900"/>
              <a:buChar char="○"/>
              <a:defRPr/>
            </a:lvl8pPr>
            <a:lvl9pPr lvl="8">
              <a:spcBef>
                <a:spcPts val="0"/>
              </a:spcBef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wrap="square" lIns="121900" tIns="121900" rIns="121900" bIns="121900" anchor="t" anchorCtr="0"/>
          <a:lstStyle>
            <a:lvl1pPr lvl="0">
              <a:spcBef>
                <a:spcPts val="0"/>
              </a:spcBef>
              <a:buSzPts val="3700"/>
              <a:buNone/>
              <a:defRPr/>
            </a:lvl1pPr>
            <a:lvl2pPr lvl="1">
              <a:spcBef>
                <a:spcPts val="0"/>
              </a:spcBef>
              <a:buSzPts val="3700"/>
              <a:buNone/>
              <a:defRPr/>
            </a:lvl2pPr>
            <a:lvl3pPr lvl="2">
              <a:spcBef>
                <a:spcPts val="0"/>
              </a:spcBef>
              <a:buSzPts val="3700"/>
              <a:buNone/>
              <a:defRPr/>
            </a:lvl3pPr>
            <a:lvl4pPr lvl="3">
              <a:spcBef>
                <a:spcPts val="0"/>
              </a:spcBef>
              <a:buSzPts val="3700"/>
              <a:buNone/>
              <a:defRPr/>
            </a:lvl4pPr>
            <a:lvl5pPr lvl="4">
              <a:spcBef>
                <a:spcPts val="0"/>
              </a:spcBef>
              <a:buSzPts val="3700"/>
              <a:buNone/>
              <a:defRPr/>
            </a:lvl5pPr>
            <a:lvl6pPr lvl="5">
              <a:spcBef>
                <a:spcPts val="0"/>
              </a:spcBef>
              <a:buSzPts val="3700"/>
              <a:buNone/>
              <a:defRPr/>
            </a:lvl6pPr>
            <a:lvl7pPr lvl="6">
              <a:spcBef>
                <a:spcPts val="0"/>
              </a:spcBef>
              <a:buSzPts val="3700"/>
              <a:buNone/>
              <a:defRPr/>
            </a:lvl7pPr>
            <a:lvl8pPr lvl="7">
              <a:spcBef>
                <a:spcPts val="0"/>
              </a:spcBef>
              <a:buSzPts val="3700"/>
              <a:buNone/>
              <a:defRPr/>
            </a:lvl8pPr>
            <a:lvl9pPr lvl="8">
              <a:spcBef>
                <a:spcPts val="0"/>
              </a:spcBef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wrap="square" lIns="121900" tIns="121900" rIns="121900" bIns="121900" anchor="t" anchorCtr="0"/>
          <a:lstStyle>
            <a:lvl1pPr lvl="0">
              <a:spcBef>
                <a:spcPts val="0"/>
              </a:spcBef>
              <a:buSzPts val="1900"/>
              <a:buChar char="●"/>
              <a:defRPr sz="1900"/>
            </a:lvl1pPr>
            <a:lvl2pPr lvl="1">
              <a:spcBef>
                <a:spcPts val="0"/>
              </a:spcBef>
              <a:buSzPts val="1600"/>
              <a:buChar char="○"/>
              <a:defRPr sz="1600"/>
            </a:lvl2pPr>
            <a:lvl3pPr lvl="2">
              <a:spcBef>
                <a:spcPts val="0"/>
              </a:spcBef>
              <a:buSzPts val="1600"/>
              <a:buChar char="■"/>
              <a:defRPr sz="1600"/>
            </a:lvl3pPr>
            <a:lvl4pPr lvl="3">
              <a:spcBef>
                <a:spcPts val="0"/>
              </a:spcBef>
              <a:buSzPts val="1600"/>
              <a:buChar char="●"/>
              <a:defRPr sz="1600"/>
            </a:lvl4pPr>
            <a:lvl5pPr lvl="4">
              <a:spcBef>
                <a:spcPts val="0"/>
              </a:spcBef>
              <a:buSzPts val="1600"/>
              <a:buChar char="○"/>
              <a:defRPr sz="1600"/>
            </a:lvl5pPr>
            <a:lvl6pPr lvl="5">
              <a:spcBef>
                <a:spcPts val="0"/>
              </a:spcBef>
              <a:buSzPts val="1600"/>
              <a:buChar char="■"/>
              <a:defRPr sz="1600"/>
            </a:lvl6pPr>
            <a:lvl7pPr lvl="6">
              <a:spcBef>
                <a:spcPts val="0"/>
              </a:spcBef>
              <a:buSzPts val="1600"/>
              <a:buChar char="●"/>
              <a:defRPr sz="1600"/>
            </a:lvl7pPr>
            <a:lvl8pPr lvl="7">
              <a:spcBef>
                <a:spcPts val="0"/>
              </a:spcBef>
              <a:buSzPts val="1600"/>
              <a:buChar char="○"/>
              <a:defRPr sz="1600"/>
            </a:lvl8pPr>
            <a:lvl9pPr lvl="8">
              <a:spcBef>
                <a:spcPts val="0"/>
              </a:spcBef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wrap="square" lIns="121900" tIns="121900" rIns="121900" bIns="121900" anchor="t" anchorCtr="0"/>
          <a:lstStyle>
            <a:lvl1pPr lvl="0">
              <a:spcBef>
                <a:spcPts val="0"/>
              </a:spcBef>
              <a:buSzPts val="1900"/>
              <a:buChar char="●"/>
              <a:defRPr sz="1900"/>
            </a:lvl1pPr>
            <a:lvl2pPr lvl="1">
              <a:spcBef>
                <a:spcPts val="0"/>
              </a:spcBef>
              <a:buSzPts val="1600"/>
              <a:buChar char="○"/>
              <a:defRPr sz="1600"/>
            </a:lvl2pPr>
            <a:lvl3pPr lvl="2">
              <a:spcBef>
                <a:spcPts val="0"/>
              </a:spcBef>
              <a:buSzPts val="1600"/>
              <a:buChar char="■"/>
              <a:defRPr sz="1600"/>
            </a:lvl3pPr>
            <a:lvl4pPr lvl="3">
              <a:spcBef>
                <a:spcPts val="0"/>
              </a:spcBef>
              <a:buSzPts val="1600"/>
              <a:buChar char="●"/>
              <a:defRPr sz="1600"/>
            </a:lvl4pPr>
            <a:lvl5pPr lvl="4">
              <a:spcBef>
                <a:spcPts val="0"/>
              </a:spcBef>
              <a:buSzPts val="1600"/>
              <a:buChar char="○"/>
              <a:defRPr sz="1600"/>
            </a:lvl5pPr>
            <a:lvl6pPr lvl="5">
              <a:spcBef>
                <a:spcPts val="0"/>
              </a:spcBef>
              <a:buSzPts val="1600"/>
              <a:buChar char="■"/>
              <a:defRPr sz="1600"/>
            </a:lvl6pPr>
            <a:lvl7pPr lvl="6">
              <a:spcBef>
                <a:spcPts val="0"/>
              </a:spcBef>
              <a:buSzPts val="1600"/>
              <a:buChar char="●"/>
              <a:defRPr sz="1600"/>
            </a:lvl7pPr>
            <a:lvl8pPr lvl="7">
              <a:spcBef>
                <a:spcPts val="0"/>
              </a:spcBef>
              <a:buSzPts val="1600"/>
              <a:buChar char="○"/>
              <a:defRPr sz="1600"/>
            </a:lvl8pPr>
            <a:lvl9pPr lvl="8">
              <a:spcBef>
                <a:spcPts val="0"/>
              </a:spcBef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wrap="square" lIns="121900" tIns="121900" rIns="121900" bIns="121900" anchor="t" anchorCtr="0"/>
          <a:lstStyle>
            <a:lvl1pPr lvl="0">
              <a:spcBef>
                <a:spcPts val="0"/>
              </a:spcBef>
              <a:buSzPts val="3700"/>
              <a:buNone/>
              <a:defRPr/>
            </a:lvl1pPr>
            <a:lvl2pPr lvl="1">
              <a:spcBef>
                <a:spcPts val="0"/>
              </a:spcBef>
              <a:buSzPts val="3700"/>
              <a:buNone/>
              <a:defRPr/>
            </a:lvl2pPr>
            <a:lvl3pPr lvl="2">
              <a:spcBef>
                <a:spcPts val="0"/>
              </a:spcBef>
              <a:buSzPts val="3700"/>
              <a:buNone/>
              <a:defRPr/>
            </a:lvl3pPr>
            <a:lvl4pPr lvl="3">
              <a:spcBef>
                <a:spcPts val="0"/>
              </a:spcBef>
              <a:buSzPts val="3700"/>
              <a:buNone/>
              <a:defRPr/>
            </a:lvl4pPr>
            <a:lvl5pPr lvl="4">
              <a:spcBef>
                <a:spcPts val="0"/>
              </a:spcBef>
              <a:buSzPts val="3700"/>
              <a:buNone/>
              <a:defRPr/>
            </a:lvl5pPr>
            <a:lvl6pPr lvl="5">
              <a:spcBef>
                <a:spcPts val="0"/>
              </a:spcBef>
              <a:buSzPts val="3700"/>
              <a:buNone/>
              <a:defRPr/>
            </a:lvl6pPr>
            <a:lvl7pPr lvl="6">
              <a:spcBef>
                <a:spcPts val="0"/>
              </a:spcBef>
              <a:buSzPts val="3700"/>
              <a:buNone/>
              <a:defRPr/>
            </a:lvl7pPr>
            <a:lvl8pPr lvl="7">
              <a:spcBef>
                <a:spcPts val="0"/>
              </a:spcBef>
              <a:buSzPts val="3700"/>
              <a:buNone/>
              <a:defRPr/>
            </a:lvl8pPr>
            <a:lvl9pPr lvl="8">
              <a:spcBef>
                <a:spcPts val="0"/>
              </a:spcBef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wrap="square" lIns="121900" tIns="121900" rIns="121900" bIns="121900" anchor="b" anchorCtr="0"/>
          <a:lstStyle>
            <a:lvl1pPr lvl="0">
              <a:spcBef>
                <a:spcPts val="0"/>
              </a:spcBef>
              <a:buSzPts val="3200"/>
              <a:buNone/>
              <a:defRPr sz="3200"/>
            </a:lvl1pPr>
            <a:lvl2pPr lvl="1">
              <a:spcBef>
                <a:spcPts val="0"/>
              </a:spcBef>
              <a:buSzPts val="3200"/>
              <a:buNone/>
              <a:defRPr sz="3200"/>
            </a:lvl2pPr>
            <a:lvl3pPr lvl="2">
              <a:spcBef>
                <a:spcPts val="0"/>
              </a:spcBef>
              <a:buSzPts val="3200"/>
              <a:buNone/>
              <a:defRPr sz="3200"/>
            </a:lvl3pPr>
            <a:lvl4pPr lvl="3">
              <a:spcBef>
                <a:spcPts val="0"/>
              </a:spcBef>
              <a:buSzPts val="3200"/>
              <a:buNone/>
              <a:defRPr sz="3200"/>
            </a:lvl4pPr>
            <a:lvl5pPr lvl="4">
              <a:spcBef>
                <a:spcPts val="0"/>
              </a:spcBef>
              <a:buSzPts val="3200"/>
              <a:buNone/>
              <a:defRPr sz="3200"/>
            </a:lvl5pPr>
            <a:lvl6pPr lvl="5">
              <a:spcBef>
                <a:spcPts val="0"/>
              </a:spcBef>
              <a:buSzPts val="3200"/>
              <a:buNone/>
              <a:defRPr sz="3200"/>
            </a:lvl6pPr>
            <a:lvl7pPr lvl="6">
              <a:spcBef>
                <a:spcPts val="0"/>
              </a:spcBef>
              <a:buSzPts val="3200"/>
              <a:buNone/>
              <a:defRPr sz="3200"/>
            </a:lvl7pPr>
            <a:lvl8pPr lvl="7">
              <a:spcBef>
                <a:spcPts val="0"/>
              </a:spcBef>
              <a:buSzPts val="3200"/>
              <a:buNone/>
              <a:defRPr sz="3200"/>
            </a:lvl8pPr>
            <a:lvl9pPr lvl="8">
              <a:spcBef>
                <a:spcPts val="0"/>
              </a:spcBef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wrap="square" lIns="121900" tIns="121900" rIns="121900" bIns="121900" anchor="t" anchorCtr="0"/>
          <a:lstStyle>
            <a:lvl1pPr lvl="0">
              <a:spcBef>
                <a:spcPts val="0"/>
              </a:spcBef>
              <a:buSzPts val="1600"/>
              <a:buChar char="●"/>
              <a:defRPr sz="1600"/>
            </a:lvl1pPr>
            <a:lvl2pPr lvl="1">
              <a:spcBef>
                <a:spcPts val="0"/>
              </a:spcBef>
              <a:buSzPts val="1600"/>
              <a:buChar char="○"/>
              <a:defRPr sz="1600"/>
            </a:lvl2pPr>
            <a:lvl3pPr lvl="2">
              <a:spcBef>
                <a:spcPts val="0"/>
              </a:spcBef>
              <a:buSzPts val="1600"/>
              <a:buChar char="■"/>
              <a:defRPr sz="1600"/>
            </a:lvl3pPr>
            <a:lvl4pPr lvl="3">
              <a:spcBef>
                <a:spcPts val="0"/>
              </a:spcBef>
              <a:buSzPts val="1600"/>
              <a:buChar char="●"/>
              <a:defRPr sz="1600"/>
            </a:lvl4pPr>
            <a:lvl5pPr lvl="4">
              <a:spcBef>
                <a:spcPts val="0"/>
              </a:spcBef>
              <a:buSzPts val="1600"/>
              <a:buChar char="○"/>
              <a:defRPr sz="1600"/>
            </a:lvl5pPr>
            <a:lvl6pPr lvl="5">
              <a:spcBef>
                <a:spcPts val="0"/>
              </a:spcBef>
              <a:buSzPts val="1600"/>
              <a:buChar char="■"/>
              <a:defRPr sz="1600"/>
            </a:lvl6pPr>
            <a:lvl7pPr lvl="6">
              <a:spcBef>
                <a:spcPts val="0"/>
              </a:spcBef>
              <a:buSzPts val="1600"/>
              <a:buChar char="●"/>
              <a:defRPr sz="1600"/>
            </a:lvl7pPr>
            <a:lvl8pPr lvl="7">
              <a:spcBef>
                <a:spcPts val="0"/>
              </a:spcBef>
              <a:buSzPts val="1600"/>
              <a:buChar char="○"/>
              <a:defRPr sz="1600"/>
            </a:lvl8pPr>
            <a:lvl9pPr lvl="8">
              <a:spcBef>
                <a:spcPts val="0"/>
              </a:spcBef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wrap="square" lIns="121900" tIns="121900" rIns="121900" bIns="121900" anchor="ctr" anchorCtr="0"/>
          <a:lstStyle>
            <a:lvl1pPr lvl="0">
              <a:spcBef>
                <a:spcPts val="0"/>
              </a:spcBef>
              <a:buSzPts val="6400"/>
              <a:buNone/>
              <a:defRPr sz="6400"/>
            </a:lvl1pPr>
            <a:lvl2pPr lvl="1">
              <a:spcBef>
                <a:spcPts val="0"/>
              </a:spcBef>
              <a:buSzPts val="6400"/>
              <a:buNone/>
              <a:defRPr sz="6400"/>
            </a:lvl2pPr>
            <a:lvl3pPr lvl="2">
              <a:spcBef>
                <a:spcPts val="0"/>
              </a:spcBef>
              <a:buSzPts val="6400"/>
              <a:buNone/>
              <a:defRPr sz="6400"/>
            </a:lvl3pPr>
            <a:lvl4pPr lvl="3">
              <a:spcBef>
                <a:spcPts val="0"/>
              </a:spcBef>
              <a:buSzPts val="6400"/>
              <a:buNone/>
              <a:defRPr sz="6400"/>
            </a:lvl4pPr>
            <a:lvl5pPr lvl="4">
              <a:spcBef>
                <a:spcPts val="0"/>
              </a:spcBef>
              <a:buSzPts val="6400"/>
              <a:buNone/>
              <a:defRPr sz="6400"/>
            </a:lvl5pPr>
            <a:lvl6pPr lvl="5">
              <a:spcBef>
                <a:spcPts val="0"/>
              </a:spcBef>
              <a:buSzPts val="6400"/>
              <a:buNone/>
              <a:defRPr sz="6400"/>
            </a:lvl6pPr>
            <a:lvl7pPr lvl="6">
              <a:spcBef>
                <a:spcPts val="0"/>
              </a:spcBef>
              <a:buSzPts val="6400"/>
              <a:buNone/>
              <a:defRPr sz="6400"/>
            </a:lvl7pPr>
            <a:lvl8pPr lvl="7">
              <a:spcBef>
                <a:spcPts val="0"/>
              </a:spcBef>
              <a:buSzPts val="6400"/>
              <a:buNone/>
              <a:defRPr sz="6400"/>
            </a:lvl8pPr>
            <a:lvl9pPr lvl="8">
              <a:spcBef>
                <a:spcPts val="0"/>
              </a:spcBef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wrap="square" lIns="121900" tIns="121900" rIns="121900" bIns="121900" anchor="b" anchorCtr="0"/>
          <a:lstStyle>
            <a:lvl1pPr lvl="0" algn="ctr">
              <a:spcBef>
                <a:spcPts val="0"/>
              </a:spcBef>
              <a:buSzPts val="5600"/>
              <a:buNone/>
              <a:defRPr sz="5600"/>
            </a:lvl1pPr>
            <a:lvl2pPr lvl="1" algn="ctr">
              <a:spcBef>
                <a:spcPts val="0"/>
              </a:spcBef>
              <a:buSzPts val="5600"/>
              <a:buNone/>
              <a:defRPr sz="5600"/>
            </a:lvl2pPr>
            <a:lvl3pPr lvl="2" algn="ctr">
              <a:spcBef>
                <a:spcPts val="0"/>
              </a:spcBef>
              <a:buSzPts val="5600"/>
              <a:buNone/>
              <a:defRPr sz="5600"/>
            </a:lvl3pPr>
            <a:lvl4pPr lvl="3" algn="ctr">
              <a:spcBef>
                <a:spcPts val="0"/>
              </a:spcBef>
              <a:buSzPts val="5600"/>
              <a:buNone/>
              <a:defRPr sz="5600"/>
            </a:lvl4pPr>
            <a:lvl5pPr lvl="4" algn="ctr">
              <a:spcBef>
                <a:spcPts val="0"/>
              </a:spcBef>
              <a:buSzPts val="5600"/>
              <a:buNone/>
              <a:defRPr sz="5600"/>
            </a:lvl5pPr>
            <a:lvl6pPr lvl="5" algn="ctr">
              <a:spcBef>
                <a:spcPts val="0"/>
              </a:spcBef>
              <a:buSzPts val="5600"/>
              <a:buNone/>
              <a:defRPr sz="5600"/>
            </a:lvl6pPr>
            <a:lvl7pPr lvl="6" algn="ctr">
              <a:spcBef>
                <a:spcPts val="0"/>
              </a:spcBef>
              <a:buSzPts val="5600"/>
              <a:buNone/>
              <a:defRPr sz="5600"/>
            </a:lvl7pPr>
            <a:lvl8pPr lvl="7" algn="ctr">
              <a:spcBef>
                <a:spcPts val="0"/>
              </a:spcBef>
              <a:buSzPts val="5600"/>
              <a:buNone/>
              <a:defRPr sz="5600"/>
            </a:lvl8pPr>
            <a:lvl9pPr lvl="8" algn="ctr">
              <a:spcBef>
                <a:spcPts val="0"/>
              </a:spcBef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wrap="square" lIns="121900" tIns="121900" rIns="121900" bIns="121900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wrap="square" lIns="121900" tIns="121900" rIns="121900" bIns="121900" anchor="ctr" anchorCtr="0"/>
          <a:lstStyle>
            <a:lvl1pPr lvl="0">
              <a:spcBef>
                <a:spcPts val="0"/>
              </a:spcBef>
              <a:buSzPts val="2400"/>
              <a:buChar char="●"/>
              <a:defRPr/>
            </a:lvl1pPr>
            <a:lvl2pPr lvl="1">
              <a:spcBef>
                <a:spcPts val="0"/>
              </a:spcBef>
              <a:buSzPts val="1900"/>
              <a:buChar char="○"/>
              <a:defRPr/>
            </a:lvl2pPr>
            <a:lvl3pPr lvl="2">
              <a:spcBef>
                <a:spcPts val="0"/>
              </a:spcBef>
              <a:buSzPts val="1900"/>
              <a:buChar char="■"/>
              <a:defRPr/>
            </a:lvl3pPr>
            <a:lvl4pPr lvl="3">
              <a:spcBef>
                <a:spcPts val="0"/>
              </a:spcBef>
              <a:buSzPts val="1900"/>
              <a:buChar char="●"/>
              <a:defRPr/>
            </a:lvl4pPr>
            <a:lvl5pPr lvl="4">
              <a:spcBef>
                <a:spcPts val="0"/>
              </a:spcBef>
              <a:buSzPts val="1900"/>
              <a:buChar char="○"/>
              <a:defRPr/>
            </a:lvl5pPr>
            <a:lvl6pPr lvl="5">
              <a:spcBef>
                <a:spcPts val="0"/>
              </a:spcBef>
              <a:buSzPts val="1900"/>
              <a:buChar char="■"/>
              <a:defRPr/>
            </a:lvl6pPr>
            <a:lvl7pPr lvl="6">
              <a:spcBef>
                <a:spcPts val="0"/>
              </a:spcBef>
              <a:buSzPts val="1900"/>
              <a:buChar char="●"/>
              <a:defRPr/>
            </a:lvl7pPr>
            <a:lvl8pPr lvl="7">
              <a:spcBef>
                <a:spcPts val="0"/>
              </a:spcBef>
              <a:buSzPts val="1900"/>
              <a:buChar char="○"/>
              <a:defRPr/>
            </a:lvl8pPr>
            <a:lvl9pPr lvl="8">
              <a:spcBef>
                <a:spcPts val="0"/>
              </a:spcBef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wrap="square" lIns="121900" tIns="121900" rIns="121900" bIns="121900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lvl="0">
              <a:spcBef>
                <a:spcPts val="0"/>
              </a:spcBef>
              <a:buClr>
                <a:srgbClr val="0BB393"/>
              </a:buClr>
              <a:buSzPts val="3700"/>
              <a:buFont typeface="Raleway"/>
              <a:buNone/>
              <a:defRPr sz="3700">
                <a:solidFill>
                  <a:srgbClr val="0BB39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327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434343"/>
              </a:buClr>
              <a:buSzPts val="2400"/>
              <a:buFont typeface="Raleway"/>
              <a:buChar char="●"/>
              <a:defRPr sz="24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434343"/>
              </a:buClr>
              <a:buSzPts val="1900"/>
              <a:buFont typeface="Raleway"/>
              <a:buChar char="○"/>
              <a:defRPr sz="19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434343"/>
              </a:buClr>
              <a:buSzPts val="1900"/>
              <a:buFont typeface="Raleway"/>
              <a:buChar char="■"/>
              <a:defRPr sz="19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434343"/>
              </a:buClr>
              <a:buSzPts val="1900"/>
              <a:buFont typeface="Raleway"/>
              <a:buChar char="●"/>
              <a:defRPr sz="19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434343"/>
              </a:buClr>
              <a:buSzPts val="1900"/>
              <a:buFont typeface="Raleway"/>
              <a:buChar char="○"/>
              <a:defRPr sz="19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434343"/>
              </a:buClr>
              <a:buSzPts val="1900"/>
              <a:buFont typeface="Raleway"/>
              <a:buChar char="■"/>
              <a:defRPr sz="19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434343"/>
              </a:buClr>
              <a:buSzPts val="1900"/>
              <a:buFont typeface="Raleway"/>
              <a:buChar char="●"/>
              <a:defRPr sz="19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434343"/>
              </a:buClr>
              <a:buSzPts val="1900"/>
              <a:buFont typeface="Raleway"/>
              <a:buChar char="○"/>
              <a:defRPr sz="19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434343"/>
              </a:buClr>
              <a:buSzPts val="1900"/>
              <a:buFont typeface="Raleway"/>
              <a:buChar char="■"/>
              <a:defRPr sz="19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en-US" sz="1300">
                <a:solidFill>
                  <a:schemeClr val="dk2"/>
                </a:solidFill>
              </a:rPr>
              <a:t>‹#›</a:t>
            </a:fld>
            <a:endParaRPr lang="en-US" sz="1300">
              <a:solidFill>
                <a:schemeClr val="dk2"/>
              </a:solidFill>
            </a:endParaRPr>
          </a:p>
        </p:txBody>
      </p:sp>
      <p:sp>
        <p:nvSpPr>
          <p:cNvPr id="13" name="Shape 13"/>
          <p:cNvSpPr txBox="1"/>
          <p:nvPr/>
        </p:nvSpPr>
        <p:spPr>
          <a:xfrm>
            <a:off x="205550" y="6412328"/>
            <a:ext cx="11780700" cy="330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sz="1300">
                <a:solidFill>
                  <a:srgbClr val="CCCCCC"/>
                </a:solidFill>
                <a:latin typeface="Raleway"/>
                <a:ea typeface="Raleway"/>
                <a:cs typeface="Raleway"/>
                <a:sym typeface="Raleway"/>
              </a:rPr>
              <a:t>Prof. Dr. Lily Chambers Faculty  of  Technology and Bionics  Rhine -Waal University of Applied Sciences</a:t>
            </a:r>
            <a:br>
              <a:rPr lang="en-US" sz="1300">
                <a:solidFill>
                  <a:srgbClr val="CCCCCC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1300">
                <a:solidFill>
                  <a:srgbClr val="CCCCCC"/>
                </a:solidFill>
                <a:latin typeface="Raleway"/>
                <a:ea typeface="Raleway"/>
                <a:cs typeface="Raleway"/>
                <a:sym typeface="Raleway"/>
              </a:rPr>
              <a:t> Adriana Cabrera Fab - Lab Kamp - Lintfort   3D Kompetenzzetrum  </a:t>
            </a:r>
          </a:p>
          <a:p>
            <a:pPr marL="0" lvl="0" indent="0" algn="ctr" rtl="0">
              <a:spcBef>
                <a:spcPts val="0"/>
              </a:spcBef>
              <a:buNone/>
            </a:pPr>
            <a:endParaRPr sz="1300">
              <a:solidFill>
                <a:srgbClr val="CCCCC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" name="Shape 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812867" y="175467"/>
            <a:ext cx="2005866" cy="67726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4v"/><Relationship Id="rId4" Type="http://schemas.openxmlformats.org/officeDocument/2006/relationships/video" Target="../media/media2.m4v"/><Relationship Id="rId5" Type="http://schemas.openxmlformats.org/officeDocument/2006/relationships/slideLayout" Target="../slideLayouts/slideLayout12.xml"/><Relationship Id="rId6" Type="http://schemas.openxmlformats.org/officeDocument/2006/relationships/notesSlide" Target="../notesSlides/notesSlide12.xml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7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28.png"/><Relationship Id="rId1" Type="http://schemas.microsoft.com/office/2007/relationships/media" Target="../media/media4.m4v"/><Relationship Id="rId2" Type="http://schemas.openxmlformats.org/officeDocument/2006/relationships/video" Target="../media/media4.m4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29.png"/><Relationship Id="rId1" Type="http://schemas.microsoft.com/office/2007/relationships/media" Target="../media/media5.m4v"/><Relationship Id="rId2" Type="http://schemas.openxmlformats.org/officeDocument/2006/relationships/video" Target="../media/media5.m4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hyperlink" Target="https://drive.google.com/file/d/107u7yxXH0pyg2KkZ16OelAtAfC8ul5Uv/view" TargetMode="External"/><Relationship Id="rId5" Type="http://schemas.openxmlformats.org/officeDocument/2006/relationships/image" Target="../media/image42.jpg"/><Relationship Id="rId6" Type="http://schemas.openxmlformats.org/officeDocument/2006/relationships/hyperlink" Target="https://drive.google.com/file/d/1777jlkgXUjcjixI_yCqpB_pMEqBWfpUO/view" TargetMode="External"/><Relationship Id="rId7" Type="http://schemas.openxmlformats.org/officeDocument/2006/relationships/image" Target="../media/image4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roboticstoolkit.com/tunable-actuators" TargetMode="External"/><Relationship Id="rId4" Type="http://schemas.openxmlformats.org/officeDocument/2006/relationships/hyperlink" Target="https://softroboticstoolkit.com/book/miniature-soft-bending-actuator-embedded-coiled-muscles" TargetMode="External"/><Relationship Id="rId5" Type="http://schemas.openxmlformats.org/officeDocument/2006/relationships/hyperlink" Target="http://www.cell.com/trends/biotechnology/fulltext/S0167-7799(13)00063-2" TargetMode="External"/><Relationship Id="rId6" Type="http://schemas.openxmlformats.org/officeDocument/2006/relationships/hyperlink" Target="https://www.nature.com/articles/nature14543" TargetMode="External"/><Relationship Id="rId7" Type="http://schemas.openxmlformats.org/officeDocument/2006/relationships/hyperlink" Target="https://www.youtube.com/watch?time_continue=103&amp;v=qHNCTC4qv-c" TargetMode="External"/><Relationship Id="rId8" Type="http://schemas.openxmlformats.org/officeDocument/2006/relationships/hyperlink" Target="https://rrl.epfl.ch/page-86159-en.html" TargetMode="External"/><Relationship Id="rId9" Type="http://schemas.openxmlformats.org/officeDocument/2006/relationships/hyperlink" Target="https://softroboticstoolkit.com/sofa" TargetMode="External"/><Relationship Id="rId10" Type="http://schemas.openxmlformats.org/officeDocument/2006/relationships/hyperlink" Target="http://www.innovationtoronto.com/2016/02/soft-electronic-robotic-fingers-take-robotics-to-a-whole-new-level/" TargetMode="External"/><Relationship Id="rId11" Type="http://schemas.openxmlformats.org/officeDocument/2006/relationships/hyperlink" Target="https://www.youtube.com/watch?v=O7dA9df512w&amp;feature=youtu.be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ctrTitle"/>
          </p:nvPr>
        </p:nvSpPr>
        <p:spPr>
          <a:xfrm>
            <a:off x="415600" y="2749600"/>
            <a:ext cx="11360700" cy="101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41910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6600"/>
              <a:buFont typeface="Calibri"/>
              <a:buNone/>
            </a:pPr>
            <a:r>
              <a:rPr lang="en-US" sz="660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Soft Robotics Assignment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794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Mixing part A &amp; B</a:t>
            </a:r>
          </a:p>
        </p:txBody>
      </p:sp>
      <p:pic>
        <p:nvPicPr>
          <p:cNvPr id="132" name="Shape 1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70198" y="1712275"/>
            <a:ext cx="3441976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4172" y="1690688"/>
            <a:ext cx="3184071" cy="434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794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Filling the 3D </a:t>
            </a:r>
            <a:r>
              <a:rPr lang="en-US" dirty="0" smtClean="0"/>
              <a:t>printed mold </a:t>
            </a:r>
            <a:r>
              <a:rPr lang="en-US" dirty="0"/>
              <a:t>and second layer</a:t>
            </a:r>
          </a:p>
        </p:txBody>
      </p:sp>
      <p:pic>
        <p:nvPicPr>
          <p:cNvPr id="139" name="Shape 1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07350" y="1690688"/>
            <a:ext cx="4202441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1" y="1707018"/>
            <a:ext cx="4762500" cy="4383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1257650" y="785813"/>
            <a:ext cx="4170000" cy="55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51396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Ecoflex 00-30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6442923" y="785750"/>
            <a:ext cx="5625000" cy="55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51396" algn="l" rtl="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NEUKASIL RTV145</a:t>
            </a:r>
          </a:p>
        </p:txBody>
      </p:sp>
      <p:pic>
        <p:nvPicPr>
          <p:cNvPr id="3" name="IMG_5026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7623" y="1388126"/>
            <a:ext cx="2718707" cy="4833257"/>
          </a:xfrm>
          <a:prstGeom prst="rect">
            <a:avLst/>
          </a:prstGeom>
        </p:spPr>
      </p:pic>
      <p:pic>
        <p:nvPicPr>
          <p:cNvPr id="4" name="IMG_5402.m4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5443" y="1224430"/>
            <a:ext cx="2636384" cy="4686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794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Shape 15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7375" y="1514592"/>
            <a:ext cx="3255300" cy="43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2666" y="1517062"/>
            <a:ext cx="4317910" cy="4335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 rotWithShape="1">
          <a:blip r:embed="rId5">
            <a:alphaModFix/>
          </a:blip>
          <a:srcRect l="7559" r="5950"/>
          <a:stretch/>
        </p:blipFill>
        <p:spPr>
          <a:xfrm>
            <a:off x="8020575" y="1518075"/>
            <a:ext cx="3972775" cy="433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794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Shape 16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6106" y="1690688"/>
            <a:ext cx="485821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2572" y="1690688"/>
            <a:ext cx="5352979" cy="4381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794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Shape 16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43907" y="843867"/>
            <a:ext cx="3831900" cy="51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794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Troubleshooting</a:t>
            </a:r>
            <a:r>
              <a:rPr lang="en-US" sz="4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…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G_5524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1273629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794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Possible issues…</a:t>
            </a:r>
          </a:p>
        </p:txBody>
      </p:sp>
      <p:pic>
        <p:nvPicPr>
          <p:cNvPr id="2" name="IMG_5055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5514" y="1416504"/>
            <a:ext cx="8860971" cy="498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794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G_5054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0985" y="1635199"/>
            <a:ext cx="2554742" cy="4541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79400" algn="l" rtl="0">
              <a:lnSpc>
                <a:spcPct val="90000"/>
              </a:lnSpc>
              <a:spcBef>
                <a:spcPts val="0"/>
              </a:spcBef>
              <a:buClr>
                <a:srgbClr val="FF0000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ADVANCED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indent="-1778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/>
                <a:ea typeface="Raleway"/>
                <a:cs typeface="Raleway"/>
                <a:sym typeface="Raleway"/>
              </a:rPr>
              <a:t>Other </a:t>
            </a:r>
            <a:r>
              <a:rPr lang="en-US" sz="4000" dirty="0" smtClean="0">
                <a:latin typeface="Raleway"/>
                <a:ea typeface="Raleway"/>
                <a:cs typeface="Raleway"/>
                <a:sym typeface="Raleway"/>
              </a:rPr>
              <a:t>control - </a:t>
            </a:r>
            <a:endParaRPr lang="en-US" sz="4000" dirty="0">
              <a:latin typeface="Raleway"/>
              <a:ea typeface="Raleway"/>
              <a:cs typeface="Raleway"/>
              <a:sym typeface="Raleway"/>
            </a:endParaRPr>
          </a:p>
          <a:p>
            <a:pPr marL="0" indent="-177800">
              <a:spcBef>
                <a:spcPts val="0"/>
              </a:spcBef>
              <a:spcAft>
                <a:spcPts val="0"/>
              </a:spcAft>
              <a:buNone/>
            </a:pPr>
            <a:endParaRPr lang="en-US" sz="4000" dirty="0" smtClean="0">
              <a:latin typeface="Raleway"/>
              <a:ea typeface="Raleway"/>
              <a:cs typeface="Raleway"/>
              <a:sym typeface="Raleway"/>
            </a:endParaRPr>
          </a:p>
          <a:p>
            <a:pPr marL="0" indent="-1778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latin typeface="Raleway"/>
                <a:ea typeface="Raleway"/>
                <a:cs typeface="Raleway"/>
                <a:sym typeface="Raleway"/>
              </a:rPr>
              <a:t>Other materials -  </a:t>
            </a:r>
            <a:endParaRPr lang="en-US" sz="4000" dirty="0"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en-US" sz="4000" i="0" u="none" strike="noStrike" cap="none" dirty="0" smtClean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4000" i="0" u="none" strike="noStrike" cap="none" dirty="0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Other designs - </a:t>
            </a:r>
            <a:endParaRPr lang="en-US" sz="400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Arial"/>
              <a:buNone/>
            </a:pPr>
            <a:r>
              <a:rPr lang="en-US" sz="3600" i="0" u="none" strike="noStrike" cap="none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1.) BASIC </a:t>
            </a:r>
            <a:r>
              <a:rPr lang="en-US" sz="36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- Pneumatic brace</a:t>
            </a:r>
          </a:p>
          <a:p>
            <a:pPr marL="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A550"/>
              </a:buClr>
              <a:buSzPts val="3600"/>
              <a:buFont typeface="Arial"/>
              <a:buNone/>
            </a:pPr>
            <a:r>
              <a:rPr lang="en-US" sz="3600" i="0" u="none" strike="noStrike" cap="none">
                <a:solidFill>
                  <a:srgbClr val="FFA550"/>
                </a:solidFill>
                <a:latin typeface="Raleway"/>
                <a:ea typeface="Raleway"/>
                <a:cs typeface="Raleway"/>
                <a:sym typeface="Raleway"/>
              </a:rPr>
              <a:t>2.) INTERMEDIATE </a:t>
            </a:r>
            <a:r>
              <a:rPr lang="en-US" sz="36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– Pneumatic gripper</a:t>
            </a:r>
          </a:p>
          <a:p>
            <a:pPr marL="0" marR="0" lvl="0" indent="-228600" algn="ctr" rtl="0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ts val="3600"/>
              <a:buFont typeface="Arial"/>
              <a:buNone/>
            </a:pPr>
            <a:r>
              <a:rPr lang="en-US" sz="3600" i="0" u="none" strike="noStrike" cap="none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3.) ADVANCED </a:t>
            </a:r>
            <a:r>
              <a:rPr lang="en-US" sz="36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– Controlled actuation, varied materials…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748250" y="2766150"/>
            <a:ext cx="10515600" cy="1325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Controlling the actuation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850700" y="580125"/>
            <a:ext cx="8324400" cy="1325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lvl="0"/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//</a:t>
            </a:r>
            <a:r>
              <a:rPr lang="en-US" dirty="0" err="1" smtClean="0">
                <a:latin typeface="Raleway"/>
                <a:ea typeface="Raleway"/>
                <a:cs typeface="Raleway"/>
                <a:sym typeface="Raleway"/>
              </a:rPr>
              <a:t>softroboticstoolkit:Controlling</a:t>
            </a:r>
            <a:r>
              <a:rPr lang="en-US" dirty="0" smtClean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the sensors with DC pump motors</a:t>
            </a:r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13025" y="2206625"/>
            <a:ext cx="4540800" cy="43512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228600" lvl="0" indent="-50800">
              <a:spcBef>
                <a:spcPts val="0"/>
              </a:spcBef>
              <a:buNone/>
            </a:pPr>
            <a:endParaRPr/>
          </a:p>
        </p:txBody>
      </p:sp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68400"/>
            <a:ext cx="4901733" cy="36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 rotWithShape="1">
          <a:blip r:embed="rId4">
            <a:alphaModFix/>
          </a:blip>
          <a:srcRect r="14544"/>
          <a:stretch/>
        </p:blipFill>
        <p:spPr>
          <a:xfrm>
            <a:off x="4540800" y="1968400"/>
            <a:ext cx="7421349" cy="367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 smtClean="0">
                <a:latin typeface="Raleway"/>
                <a:ea typeface="Raleway"/>
                <a:cs typeface="Raleway"/>
                <a:sym typeface="Raleway"/>
              </a:rPr>
              <a:t>//</a:t>
            </a:r>
            <a:r>
              <a:rPr lang="en-US" dirty="0" err="1" smtClean="0">
                <a:latin typeface="Raleway"/>
                <a:ea typeface="Raleway"/>
                <a:cs typeface="Raleway"/>
                <a:sym typeface="Raleway"/>
              </a:rPr>
              <a:t>softroboticstoolkit</a:t>
            </a:r>
            <a:r>
              <a:rPr lang="en-US" dirty="0" smtClean="0">
                <a:latin typeface="Raleway"/>
                <a:ea typeface="Raleway"/>
                <a:cs typeface="Raleway"/>
                <a:sym typeface="Raleway"/>
              </a:rPr>
              <a:t>: Control </a:t>
            </a: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soft robotics low-cost-ep-circuit</a:t>
            </a:r>
          </a:p>
        </p:txBody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228600" lvl="0" indent="-50800">
              <a:spcBef>
                <a:spcPts val="0"/>
              </a:spcBef>
              <a:buNone/>
            </a:pPr>
            <a:endParaRPr/>
          </a:p>
        </p:txBody>
      </p:sp>
      <p:pic>
        <p:nvPicPr>
          <p:cNvPr id="218" name="Shape 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5800" y="1853325"/>
            <a:ext cx="5256200" cy="393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 rotWithShape="1">
          <a:blip r:embed="rId4">
            <a:alphaModFix/>
          </a:blip>
          <a:srcRect l="4888"/>
          <a:stretch/>
        </p:blipFill>
        <p:spPr>
          <a:xfrm>
            <a:off x="0" y="1853325"/>
            <a:ext cx="6935801" cy="393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lvl="0"/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//</a:t>
            </a:r>
            <a:r>
              <a:rPr lang="en-US" dirty="0" err="1" smtClean="0">
                <a:latin typeface="Raleway"/>
                <a:ea typeface="Raleway"/>
                <a:cs typeface="Raleway"/>
                <a:sym typeface="Raleway"/>
              </a:rPr>
              <a:t>softroboticstoolkit</a:t>
            </a:r>
            <a:r>
              <a:rPr lang="en-US" dirty="0" smtClean="0">
                <a:latin typeface="Raleway"/>
                <a:ea typeface="Raleway"/>
                <a:cs typeface="Raleway"/>
                <a:sym typeface="Raleway"/>
              </a:rPr>
              <a:t>: Textile </a:t>
            </a: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Silicone Hybrid Sensor</a:t>
            </a:r>
          </a:p>
        </p:txBody>
      </p:sp>
      <p:pic>
        <p:nvPicPr>
          <p:cNvPr id="226" name="Shape 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925" y="2253375"/>
            <a:ext cx="5467350" cy="34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5850" y="1371726"/>
            <a:ext cx="3653175" cy="458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lvl="0"/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//</a:t>
            </a:r>
            <a:r>
              <a:rPr lang="en-US" dirty="0" err="1" smtClean="0">
                <a:latin typeface="Raleway"/>
                <a:ea typeface="Raleway"/>
                <a:cs typeface="Raleway"/>
                <a:sym typeface="Raleway"/>
              </a:rPr>
              <a:t>softroboticstoolkit</a:t>
            </a:r>
            <a:r>
              <a:rPr lang="en-US" dirty="0" smtClean="0">
                <a:latin typeface="Raleway"/>
                <a:ea typeface="Raleway"/>
                <a:cs typeface="Raleway"/>
                <a:sym typeface="Raleway"/>
              </a:rPr>
              <a:t>: Making </a:t>
            </a: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your weaving pattern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700600" y="1825625"/>
            <a:ext cx="4653300" cy="43512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228600" lvl="0" indent="-50800">
              <a:spcBef>
                <a:spcPts val="0"/>
              </a:spcBef>
              <a:buNone/>
            </a:pPr>
            <a:endParaRPr/>
          </a:p>
        </p:txBody>
      </p:sp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43225"/>
            <a:ext cx="3389400" cy="226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821200"/>
            <a:ext cx="3389400" cy="23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 rotWithShape="1">
          <a:blip r:embed="rId5">
            <a:alphaModFix/>
          </a:blip>
          <a:srcRect t="6279"/>
          <a:stretch/>
        </p:blipFill>
        <p:spPr>
          <a:xfrm>
            <a:off x="3541800" y="1843225"/>
            <a:ext cx="8497662" cy="429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Smart Memory Alloys SMA 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798525" y="1264500"/>
            <a:ext cx="10324500" cy="13257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228600" lvl="0" indent="-50800">
              <a:spcBef>
                <a:spcPts val="0"/>
              </a:spcBef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Use of the actuator in the interior and exterior part of the soft material</a:t>
            </a:r>
          </a:p>
        </p:txBody>
      </p:sp>
      <p:pic>
        <p:nvPicPr>
          <p:cNvPr id="245" name="Shape 245"/>
          <p:cNvPicPr preferRelativeResize="0"/>
          <p:nvPr/>
        </p:nvPicPr>
        <p:blipFill rotWithShape="1">
          <a:blip r:embed="rId3">
            <a:alphaModFix/>
          </a:blip>
          <a:srcRect t="36411"/>
          <a:stretch/>
        </p:blipFill>
        <p:spPr>
          <a:xfrm>
            <a:off x="5033359" y="2590200"/>
            <a:ext cx="5941492" cy="366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7150" y="2590200"/>
            <a:ext cx="3588780" cy="3666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Issues</a:t>
            </a:r>
          </a:p>
        </p:txBody>
      </p:sp>
      <p:pic>
        <p:nvPicPr>
          <p:cNvPr id="262" name="Shape 262"/>
          <p:cNvPicPr preferRelativeResize="0"/>
          <p:nvPr/>
        </p:nvPicPr>
        <p:blipFill rotWithShape="1">
          <a:blip r:embed="rId3">
            <a:alphaModFix/>
          </a:blip>
          <a:srcRect l="19191" t="17648"/>
          <a:stretch/>
        </p:blipFill>
        <p:spPr>
          <a:xfrm rot="5400000">
            <a:off x="-252538" y="2187913"/>
            <a:ext cx="3479075" cy="26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 title="IMG_5576.m4v">
            <a:hlinkClick r:id="rId4"/>
          </p:cNvPr>
          <p:cNvSpPr/>
          <p:nvPr/>
        </p:nvSpPr>
        <p:spPr>
          <a:xfrm>
            <a:off x="7620000" y="1800225"/>
            <a:ext cx="4572000" cy="3429000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4" name="Shape 264" title="IMG_5574.m4v">
            <a:hlinkClick r:id="rId6"/>
          </p:cNvPr>
          <p:cNvSpPr/>
          <p:nvPr/>
        </p:nvSpPr>
        <p:spPr>
          <a:xfrm>
            <a:off x="2881175" y="1800225"/>
            <a:ext cx="4572000" cy="3429000"/>
          </a:xfrm>
          <a:prstGeom prst="rect">
            <a:avLst/>
          </a:prstGeom>
          <a:blipFill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Using </a:t>
            </a:r>
            <a:r>
              <a:rPr lang="en-US" dirty="0" smtClean="0">
                <a:latin typeface="Raleway"/>
                <a:ea typeface="Raleway"/>
                <a:cs typeface="Raleway"/>
                <a:sym typeface="Raleway"/>
              </a:rPr>
              <a:t>Flexible electrodes</a:t>
            </a:r>
            <a:endParaRPr lang="en-US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228600" lvl="0" indent="-50800">
              <a:spcBef>
                <a:spcPts val="0"/>
              </a:spcBef>
              <a:buNone/>
            </a:pPr>
            <a:r>
              <a:rPr lang="en-GB" dirty="0" smtClean="0"/>
              <a:t>Conductive Ink</a:t>
            </a:r>
          </a:p>
          <a:p>
            <a:pPr marL="228600" lvl="0" indent="-50800">
              <a:spcBef>
                <a:spcPts val="0"/>
              </a:spcBef>
              <a:buNone/>
            </a:pPr>
            <a:r>
              <a:rPr lang="en-GB" dirty="0" smtClean="0"/>
              <a:t>Conductive carbon grease</a:t>
            </a:r>
          </a:p>
          <a:p>
            <a:pPr marL="228600" lvl="0" indent="-50800">
              <a:spcBef>
                <a:spcPts val="0"/>
              </a:spcBef>
              <a:buNone/>
            </a:pPr>
            <a:r>
              <a:rPr lang="en-GB" dirty="0" smtClean="0"/>
              <a:t>Sputter coatings</a:t>
            </a:r>
          </a:p>
          <a:p>
            <a:pPr marL="228600" lvl="0" indent="-5080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72" name="Shape 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5470" y="1825625"/>
            <a:ext cx="4174673" cy="1799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Soft material with conductive material</a:t>
            </a:r>
          </a:p>
        </p:txBody>
      </p:sp>
      <p:pic>
        <p:nvPicPr>
          <p:cNvPr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5675" y="1825625"/>
            <a:ext cx="5478129" cy="43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550" y="1843225"/>
            <a:ext cx="5478129" cy="43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838200" y="2766150"/>
            <a:ext cx="10515600" cy="1325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Experimenting with other materials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/>
              <a:t>Materials 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228600" lvl="0" indent="-50800">
              <a:spcBef>
                <a:spcPts val="0"/>
              </a:spcBef>
              <a:buNone/>
            </a:pPr>
            <a:endParaRPr/>
          </a:p>
        </p:txBody>
      </p:sp>
      <p:pic>
        <p:nvPicPr>
          <p:cNvPr id="80" name="Shape 80"/>
          <p:cNvPicPr preferRelativeResize="0"/>
          <p:nvPr/>
        </p:nvPicPr>
        <p:blipFill rotWithShape="1">
          <a:blip r:embed="rId3">
            <a:alphaModFix/>
          </a:blip>
          <a:srcRect r="37134"/>
          <a:stretch/>
        </p:blipFill>
        <p:spPr>
          <a:xfrm>
            <a:off x="6777696" y="1693589"/>
            <a:ext cx="4231864" cy="44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372" r="1112" b="2104"/>
          <a:stretch/>
        </p:blipFill>
        <p:spPr>
          <a:xfrm rot="5400000">
            <a:off x="1494946" y="1039608"/>
            <a:ext cx="4480471" cy="5793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838200" y="372075"/>
            <a:ext cx="10515600" cy="1325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Using your own bioplastic recipe </a:t>
            </a:r>
          </a:p>
        </p:txBody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713050" y="1843075"/>
            <a:ext cx="10515600" cy="8994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228600" lvl="0" indent="-50800">
              <a:spcBef>
                <a:spcPts val="0"/>
              </a:spcBef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Kombucha</a:t>
            </a:r>
          </a:p>
          <a:p>
            <a:pPr marL="228600" lvl="0" indent="-50800">
              <a:spcBef>
                <a:spcPts val="0"/>
              </a:spcBef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228600" lvl="0" indent="-50800">
              <a:spcBef>
                <a:spcPts val="0"/>
              </a:spcBef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2125" y="1899275"/>
            <a:ext cx="4286250" cy="235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5700" y="1899275"/>
            <a:ext cx="4286250" cy="2409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50475" y="4685800"/>
            <a:ext cx="10515600" cy="8994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177800" lvl="0" indent="0" rtl="0">
              <a:spcBef>
                <a:spcPts val="0"/>
              </a:spcBef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Gummi bears :)</a:t>
            </a:r>
          </a:p>
          <a:p>
            <a:pPr marL="228600" lvl="0" indent="-50800" rtl="0">
              <a:spcBef>
                <a:spcPts val="0"/>
              </a:spcBef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228600" lvl="0" indent="-50800" rtl="0">
              <a:spcBef>
                <a:spcPts val="0"/>
              </a:spcBef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7" name="Shape 2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5700" y="4252900"/>
            <a:ext cx="2901075" cy="192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6775" y="4252900"/>
            <a:ext cx="2901089" cy="192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Adding Colour </a:t>
            </a:r>
          </a:p>
        </p:txBody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838200" y="1510925"/>
            <a:ext cx="5322600" cy="10479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1778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Raleway"/>
                <a:ea typeface="Raleway"/>
                <a:cs typeface="Raleway"/>
                <a:sym typeface="Raleway"/>
              </a:rPr>
              <a:t>Electroluminescence Pigments</a:t>
            </a:r>
          </a:p>
          <a:p>
            <a:pPr marL="1778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Raleway"/>
                <a:ea typeface="Raleway"/>
                <a:cs typeface="Raleway"/>
                <a:sym typeface="Raleway"/>
              </a:rPr>
              <a:t>Glow in the dark threads</a:t>
            </a:r>
          </a:p>
        </p:txBody>
      </p:sp>
      <p:pic>
        <p:nvPicPr>
          <p:cNvPr id="306" name="Shape 3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3008325"/>
            <a:ext cx="5044725" cy="32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031200" y="1425150"/>
            <a:ext cx="5743500" cy="10479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177800" lvl="0" indent="0" rtl="0">
              <a:spcBef>
                <a:spcPts val="0"/>
              </a:spcBef>
              <a:buNone/>
            </a:pPr>
            <a:r>
              <a:rPr lang="en-US" sz="2400">
                <a:latin typeface="Raleway"/>
                <a:ea typeface="Raleway"/>
                <a:cs typeface="Raleway"/>
                <a:sym typeface="Raleway"/>
              </a:rPr>
              <a:t>Pigments for food (natural Dyeing) </a:t>
            </a:r>
          </a:p>
        </p:txBody>
      </p:sp>
      <p:pic>
        <p:nvPicPr>
          <p:cNvPr id="308" name="Shape 3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0875" y="3008325"/>
            <a:ext cx="5523823" cy="323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838200" y="2366325"/>
            <a:ext cx="10515600" cy="1325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Soft materials other techniques</a:t>
            </a:r>
          </a:p>
        </p:txBody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838200" y="3593150"/>
            <a:ext cx="6851700" cy="24282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melting cutting and engraving laser cutter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Using printer for Multi Materials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SLA Printer Formlabs</a:t>
            </a:r>
          </a:p>
          <a:p>
            <a:pPr marL="228600" lvl="0" indent="-50800">
              <a:spcBef>
                <a:spcPts val="0"/>
              </a:spcBef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Designing your own moulds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228600" lvl="0" indent="-50800">
              <a:spcBef>
                <a:spcPts val="0"/>
              </a:spcBef>
              <a:buNone/>
            </a:pPr>
            <a:endParaRPr/>
          </a:p>
        </p:txBody>
      </p:sp>
      <p:pic>
        <p:nvPicPr>
          <p:cNvPr id="323" name="Shape 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1360" y="1690800"/>
            <a:ext cx="6731417" cy="44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 rotWithShape="1">
          <a:blip r:embed="rId4">
            <a:alphaModFix/>
          </a:blip>
          <a:srcRect l="12167" r="22276"/>
          <a:stretch/>
        </p:blipFill>
        <p:spPr>
          <a:xfrm>
            <a:off x="561014" y="1690825"/>
            <a:ext cx="4412737" cy="448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Designing for 3D printing</a:t>
            </a:r>
          </a:p>
        </p:txBody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228600" lvl="0" indent="-50800">
              <a:spcBef>
                <a:spcPts val="0"/>
              </a:spcBef>
              <a:buNone/>
            </a:pPr>
            <a:endParaRPr/>
          </a:p>
        </p:txBody>
      </p:sp>
      <p:pic>
        <p:nvPicPr>
          <p:cNvPr id="332" name="Shape 332"/>
          <p:cNvPicPr preferRelativeResize="0"/>
          <p:nvPr/>
        </p:nvPicPr>
        <p:blipFill rotWithShape="1">
          <a:blip r:embed="rId3">
            <a:alphaModFix/>
          </a:blip>
          <a:srcRect l="15593" r="22109"/>
          <a:stretch/>
        </p:blipFill>
        <p:spPr>
          <a:xfrm>
            <a:off x="0" y="1825625"/>
            <a:ext cx="4378376" cy="435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 rotWithShape="1">
          <a:blip r:embed="rId4">
            <a:alphaModFix/>
          </a:blip>
          <a:srcRect l="6388" r="24986"/>
          <a:stretch/>
        </p:blipFill>
        <p:spPr>
          <a:xfrm>
            <a:off x="4113003" y="1825625"/>
            <a:ext cx="5308324" cy="43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47351" y="1825625"/>
            <a:ext cx="3316247" cy="248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Shape 335"/>
          <p:cNvPicPr preferRelativeResize="0"/>
          <p:nvPr/>
        </p:nvPicPr>
        <p:blipFill rotWithShape="1">
          <a:blip r:embed="rId6">
            <a:alphaModFix/>
          </a:blip>
          <a:srcRect l="13832" t="12158" r="23691" b="9905"/>
          <a:stretch/>
        </p:blipFill>
        <p:spPr>
          <a:xfrm>
            <a:off x="9047350" y="3970200"/>
            <a:ext cx="3144650" cy="220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/>
              <a:t>References</a:t>
            </a:r>
          </a:p>
        </p:txBody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228600" lvl="0" indent="-50800">
              <a:spcBef>
                <a:spcPts val="0"/>
              </a:spcBef>
              <a:buNone/>
            </a:pPr>
            <a:r>
              <a:rPr lang="en-US" sz="1400" u="sng">
                <a:solidFill>
                  <a:schemeClr val="hlink"/>
                </a:solidFill>
                <a:hlinkClick r:id="rId3"/>
              </a:rPr>
              <a:t>https://softroboticstoolkit.com/tunable-actuators</a:t>
            </a:r>
          </a:p>
          <a:p>
            <a:pPr marL="228600" lvl="0" indent="-50800">
              <a:spcBef>
                <a:spcPts val="0"/>
              </a:spcBef>
              <a:buNone/>
            </a:pPr>
            <a:r>
              <a:rPr lang="en-US" sz="1400" u="sng">
                <a:solidFill>
                  <a:schemeClr val="hlink"/>
                </a:solidFill>
                <a:hlinkClick r:id="rId4"/>
              </a:rPr>
              <a:t>https://softroboticstoolkit.com/book/miniature-soft-bending-actuator-embedded-coiled-muscles</a:t>
            </a:r>
          </a:p>
          <a:p>
            <a:pPr marL="228600" lvl="0" indent="-50800" rtl="0">
              <a:spcBef>
                <a:spcPts val="0"/>
              </a:spcBef>
              <a:buNone/>
            </a:pPr>
            <a:r>
              <a:rPr lang="en-US" sz="1400"/>
              <a:t>Soft robotics: a bioinspired evolution in robotics: </a:t>
            </a:r>
            <a:r>
              <a:rPr lang="en-US" sz="1400" u="sng">
                <a:solidFill>
                  <a:schemeClr val="hlink"/>
                </a:solidFill>
                <a:hlinkClick r:id="rId5"/>
              </a:rPr>
              <a:t>http://www.cell.com/trends/biotechnology/fulltext/S0167-7799(13)00063-2</a:t>
            </a:r>
          </a:p>
          <a:p>
            <a:pPr marL="228600" lvl="0" indent="-50800">
              <a:spcBef>
                <a:spcPts val="0"/>
              </a:spcBef>
              <a:buNone/>
            </a:pPr>
            <a:r>
              <a:rPr lang="en-US" sz="1400"/>
              <a:t>Design control and fabrication soft robotics: </a:t>
            </a:r>
            <a:r>
              <a:rPr lang="en-US" sz="1400" u="sng">
                <a:solidFill>
                  <a:schemeClr val="hlink"/>
                </a:solidFill>
                <a:hlinkClick r:id="rId6"/>
              </a:rPr>
              <a:t>https://www.nature.com/articles/nature14543</a:t>
            </a:r>
          </a:p>
          <a:p>
            <a:pPr marL="228600" lvl="0" indent="-50800">
              <a:spcBef>
                <a:spcPts val="0"/>
              </a:spcBef>
              <a:buNone/>
            </a:pPr>
            <a:r>
              <a:rPr lang="en-US" sz="1400"/>
              <a:t>Modelling Soft robotics:</a:t>
            </a:r>
            <a:r>
              <a:rPr lang="en-US" sz="1400" u="sng">
                <a:solidFill>
                  <a:schemeClr val="hlink"/>
                </a:solidFill>
                <a:hlinkClick r:id="rId7"/>
              </a:rPr>
              <a:t>https://www.youtube.com/watch?time_continue=103&amp;v=qHNCTC4qv-c</a:t>
            </a:r>
          </a:p>
          <a:p>
            <a:pPr marL="228600" lvl="0" indent="-50800">
              <a:spcBef>
                <a:spcPts val="0"/>
              </a:spcBef>
              <a:buNone/>
            </a:pPr>
            <a:r>
              <a:rPr lang="en-US" sz="1400" u="sng">
                <a:solidFill>
                  <a:schemeClr val="hlink"/>
                </a:solidFill>
                <a:hlinkClick r:id="rId8"/>
              </a:rPr>
              <a:t>https://rrl.epfl.ch/page-86159-en.html</a:t>
            </a:r>
          </a:p>
          <a:p>
            <a:pPr marL="228600" lvl="0" indent="-50800">
              <a:spcBef>
                <a:spcPts val="0"/>
              </a:spcBef>
              <a:buNone/>
            </a:pPr>
            <a:r>
              <a:rPr lang="en-US" sz="1400"/>
              <a:t>Modeling, Simulation and Control of Soft Robots with SOFA </a:t>
            </a:r>
            <a:r>
              <a:rPr lang="en-US" sz="1400" u="sng">
                <a:solidFill>
                  <a:schemeClr val="hlink"/>
                </a:solidFill>
                <a:hlinkClick r:id="rId9"/>
              </a:rPr>
              <a:t>https://softroboticstoolkit.com/sofa</a:t>
            </a:r>
          </a:p>
          <a:p>
            <a:pPr marL="228600" lvl="0" indent="-50800">
              <a:spcBef>
                <a:spcPts val="0"/>
              </a:spcBef>
              <a:buNone/>
            </a:pPr>
            <a:r>
              <a:rPr lang="en-US" sz="1400"/>
              <a:t>Soft elecronics: </a:t>
            </a:r>
            <a:r>
              <a:rPr lang="en-US" sz="1400" u="sng">
                <a:solidFill>
                  <a:schemeClr val="hlink"/>
                </a:solidFill>
                <a:hlinkClick r:id="rId10"/>
              </a:rPr>
              <a:t>http://www.innovationtoronto.com/2016/02/soft-electronic-robotic-fingers-take-robotics-to-a-whole-new-level/</a:t>
            </a:r>
          </a:p>
          <a:p>
            <a:pPr marL="228600" lvl="0" indent="-50800">
              <a:spcBef>
                <a:spcPts val="0"/>
              </a:spcBef>
              <a:buNone/>
            </a:pPr>
            <a:r>
              <a:rPr lang="en-US" sz="1400"/>
              <a:t>Video: </a:t>
            </a:r>
            <a:r>
              <a:rPr lang="en-US" sz="1400" u="sng">
                <a:solidFill>
                  <a:schemeClr val="hlink"/>
                </a:solidFill>
                <a:hlinkClick r:id="rId11"/>
              </a:rPr>
              <a:t>https://www.youtube.com/watch?v=O7dA9df512w&amp;feature=youtu.be</a:t>
            </a:r>
          </a:p>
          <a:p>
            <a:pPr marL="228600" lvl="0" indent="-50800">
              <a:spcBef>
                <a:spcPts val="0"/>
              </a:spcBef>
              <a:buNone/>
            </a:pPr>
            <a:endParaRPr sz="1400"/>
          </a:p>
          <a:p>
            <a:pPr marL="228600" lvl="0" indent="-50800">
              <a:spcBef>
                <a:spcPts val="0"/>
              </a:spcBef>
              <a:buNone/>
            </a:pPr>
            <a:endParaRPr sz="1400"/>
          </a:p>
          <a:p>
            <a:pPr marL="228600" lvl="0" indent="-50800">
              <a:spcBef>
                <a:spcPts val="0"/>
              </a:spcBef>
              <a:buNone/>
            </a:pPr>
            <a:endParaRPr sz="1400"/>
          </a:p>
          <a:p>
            <a:pPr marL="228600" lvl="0" indent="-50800">
              <a:spcBef>
                <a:spcPts val="0"/>
              </a:spcBef>
              <a:buNone/>
            </a:pPr>
            <a:endParaRPr sz="1400"/>
          </a:p>
          <a:p>
            <a:pPr marL="228600" lvl="0" indent="-50800">
              <a:spcBef>
                <a:spcPts val="0"/>
              </a:spcBef>
              <a:buNone/>
            </a:pPr>
            <a:endParaRPr sz="1400"/>
          </a:p>
          <a:p>
            <a:pPr marL="228600" lvl="0" indent="-50800">
              <a:spcBef>
                <a:spcPts val="0"/>
              </a:spcBef>
              <a:buNone/>
            </a:pPr>
            <a:endParaRPr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Controlling SMA with Arduino</a:t>
            </a:r>
          </a:p>
        </p:txBody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838200" y="5639300"/>
            <a:ext cx="10515600" cy="3351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/>
              <a:t>http://elab-kh-berlin.de/courses/seamless_transitions/?p=913</a:t>
            </a:r>
          </a:p>
        </p:txBody>
      </p:sp>
      <p:pic>
        <p:nvPicPr>
          <p:cNvPr id="254" name="Shape 254"/>
          <p:cNvPicPr preferRelativeResize="0"/>
          <p:nvPr/>
        </p:nvPicPr>
        <p:blipFill rotWithShape="1">
          <a:blip r:embed="rId3">
            <a:alphaModFix/>
          </a:blip>
          <a:srcRect t="21887"/>
          <a:stretch/>
        </p:blipFill>
        <p:spPr>
          <a:xfrm>
            <a:off x="5436750" y="1398425"/>
            <a:ext cx="5809543" cy="43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03" y="1398425"/>
            <a:ext cx="4470258" cy="4351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38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254214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79400" algn="l" rtl="0">
              <a:lnSpc>
                <a:spcPct val="90000"/>
              </a:lnSpc>
              <a:spcBef>
                <a:spcPts val="0"/>
              </a:spcBef>
              <a:buClr>
                <a:srgbClr val="00B050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BASIC – Pneumatic brace</a:t>
            </a:r>
          </a:p>
        </p:txBody>
      </p:sp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272" y="1690698"/>
            <a:ext cx="4346225" cy="404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917331" y="1690702"/>
            <a:ext cx="6728400" cy="404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794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Cut and assemble</a:t>
            </a:r>
          </a:p>
        </p:txBody>
      </p:sp>
      <p:pic>
        <p:nvPicPr>
          <p:cNvPr id="93" name="Shape 9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12724"/>
          <a:stretch/>
        </p:blipFill>
        <p:spPr>
          <a:xfrm>
            <a:off x="1475200" y="1690700"/>
            <a:ext cx="6817500" cy="44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12724"/>
          <a:stretch/>
        </p:blipFill>
        <p:spPr>
          <a:xfrm>
            <a:off x="8477100" y="1690700"/>
            <a:ext cx="2876700" cy="44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500925" y="362225"/>
            <a:ext cx="10515600" cy="1325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Sealing the materials - Heating 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500924" y="1687913"/>
            <a:ext cx="3074700" cy="43512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228600" lvl="0" indent="-50800" rtl="0">
              <a:spcBef>
                <a:spcPts val="0"/>
              </a:spcBef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with Iron or thermotransfer press</a:t>
            </a:r>
          </a:p>
          <a:p>
            <a:pPr marL="0" lvl="0" indent="-69850" rtl="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 l="6463" b="10666"/>
          <a:stretch/>
        </p:blipFill>
        <p:spPr>
          <a:xfrm>
            <a:off x="3372776" y="1550200"/>
            <a:ext cx="3633107" cy="462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5108" y="1550204"/>
            <a:ext cx="4138694" cy="4626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589900" y="4230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794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Troubleshooting</a:t>
            </a:r>
          </a:p>
        </p:txBody>
      </p:sp>
      <p:pic>
        <p:nvPicPr>
          <p:cNvPr id="109" name="Shape 10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-467" t="10878" r="-868" b="12419"/>
          <a:stretch/>
        </p:blipFill>
        <p:spPr>
          <a:xfrm>
            <a:off x="3327235" y="1702598"/>
            <a:ext cx="4402800" cy="44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4">
            <a:alphaModFix/>
          </a:blip>
          <a:srcRect l="4765" t="21775" r="22917" b="28224"/>
          <a:stretch/>
        </p:blipFill>
        <p:spPr>
          <a:xfrm>
            <a:off x="7397850" y="1714500"/>
            <a:ext cx="4794151" cy="44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321825" y="1748650"/>
            <a:ext cx="3005400" cy="43512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228600" lvl="0" indent="-50800">
              <a:spcBef>
                <a:spcPts val="0"/>
              </a:spcBef>
              <a:buNone/>
            </a:pPr>
            <a:r>
              <a:rPr lang="en-US" sz="2400">
                <a:latin typeface="Raleway"/>
                <a:ea typeface="Raleway"/>
                <a:cs typeface="Raleway"/>
                <a:sym typeface="Raleway"/>
              </a:rPr>
              <a:t>close all the holes and be </a:t>
            </a:r>
          </a:p>
          <a:p>
            <a:pPr marL="228600" lvl="0" indent="-50800">
              <a:spcBef>
                <a:spcPts val="0"/>
              </a:spcBef>
              <a:buNone/>
            </a:pPr>
            <a:r>
              <a:rPr lang="en-US" sz="2400">
                <a:latin typeface="Raleway"/>
                <a:ea typeface="Raleway"/>
                <a:cs typeface="Raleway"/>
                <a:sym typeface="Raleway"/>
              </a:rPr>
              <a:t>you can cover the PP tube with PTFE heat shrink/</a:t>
            </a:r>
          </a:p>
          <a:p>
            <a:pPr marL="228600" lvl="0" indent="-50800" rtl="0">
              <a:spcBef>
                <a:spcPts val="0"/>
              </a:spcBef>
              <a:buNone/>
            </a:pP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228600" lvl="0" indent="-50800">
              <a:spcBef>
                <a:spcPts val="0"/>
              </a:spcBef>
              <a:buNone/>
            </a:pPr>
            <a:endParaRPr/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 t="10903" r="13058" b="8865"/>
          <a:stretch/>
        </p:blipFill>
        <p:spPr>
          <a:xfrm>
            <a:off x="838200" y="365125"/>
            <a:ext cx="8194224" cy="567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79400" algn="l" rtl="0">
              <a:lnSpc>
                <a:spcPct val="90000"/>
              </a:lnSpc>
              <a:spcBef>
                <a:spcPts val="0"/>
              </a:spcBef>
              <a:buClr>
                <a:srgbClr val="FFA550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FA550"/>
                </a:solidFill>
                <a:latin typeface="Raleway"/>
                <a:ea typeface="Raleway"/>
                <a:cs typeface="Raleway"/>
                <a:sym typeface="Raleway"/>
              </a:rPr>
              <a:t>INTERMEDIATE - Gripper</a:t>
            </a:r>
          </a:p>
        </p:txBody>
      </p:sp>
      <p:pic>
        <p:nvPicPr>
          <p:cNvPr id="125" name="Shape 1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50199" y="1690700"/>
            <a:ext cx="4375500" cy="437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 rotWithShape="1">
          <a:blip r:embed="rId4">
            <a:alphaModFix/>
          </a:blip>
          <a:srcRect l="3078" t="8572" r="2513" b="30237"/>
          <a:stretch/>
        </p:blipFill>
        <p:spPr>
          <a:xfrm>
            <a:off x="1385320" y="1690700"/>
            <a:ext cx="5034735" cy="4350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673</Words>
  <Application>Microsoft Macintosh PowerPoint</Application>
  <PresentationFormat>Widescreen</PresentationFormat>
  <Paragraphs>159</Paragraphs>
  <Slides>36</Slides>
  <Notes>36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Calibri</vt:lpstr>
      <vt:lpstr>Raleway</vt:lpstr>
      <vt:lpstr>Arial</vt:lpstr>
      <vt:lpstr>Simple Light</vt:lpstr>
      <vt:lpstr>Soft Robotics Assignment</vt:lpstr>
      <vt:lpstr>PowerPoint Presentation</vt:lpstr>
      <vt:lpstr>Materials </vt:lpstr>
      <vt:lpstr>BASIC – Pneumatic brace</vt:lpstr>
      <vt:lpstr>Cut and assemble</vt:lpstr>
      <vt:lpstr>Sealing the materials - Heating </vt:lpstr>
      <vt:lpstr>Troubleshooting</vt:lpstr>
      <vt:lpstr>PowerPoint Presentation</vt:lpstr>
      <vt:lpstr>INTERMEDIATE - Gripper</vt:lpstr>
      <vt:lpstr>Mixing part A &amp; B</vt:lpstr>
      <vt:lpstr>Filling the 3D printed mold and second layer</vt:lpstr>
      <vt:lpstr>Ecoflex 00-30</vt:lpstr>
      <vt:lpstr>PowerPoint Presentation</vt:lpstr>
      <vt:lpstr>PowerPoint Presentation</vt:lpstr>
      <vt:lpstr>PowerPoint Presentation</vt:lpstr>
      <vt:lpstr>Troubleshooting…</vt:lpstr>
      <vt:lpstr>Possible issues…</vt:lpstr>
      <vt:lpstr>PowerPoint Presentation</vt:lpstr>
      <vt:lpstr>ADVANCED</vt:lpstr>
      <vt:lpstr>Controlling the actuation</vt:lpstr>
      <vt:lpstr>//softroboticstoolkit:Controlling the sensors with DC pump motors</vt:lpstr>
      <vt:lpstr>//softroboticstoolkit: Control soft robotics low-cost-ep-circuit</vt:lpstr>
      <vt:lpstr>//softroboticstoolkit: Textile Silicone Hybrid Sensor</vt:lpstr>
      <vt:lpstr>//softroboticstoolkit: Making your weaving pattern</vt:lpstr>
      <vt:lpstr>Smart Memory Alloys SMA </vt:lpstr>
      <vt:lpstr>Issues</vt:lpstr>
      <vt:lpstr>Using Flexible electrodes</vt:lpstr>
      <vt:lpstr>Soft material with conductive material</vt:lpstr>
      <vt:lpstr>Experimenting with other materials</vt:lpstr>
      <vt:lpstr>Using your own bioplastic recipe </vt:lpstr>
      <vt:lpstr>Adding Colour </vt:lpstr>
      <vt:lpstr>Soft materials other techniques</vt:lpstr>
      <vt:lpstr>Designing your own moulds</vt:lpstr>
      <vt:lpstr>Designing for 3D printing</vt:lpstr>
      <vt:lpstr>References</vt:lpstr>
      <vt:lpstr>Controlling SMA with Arduino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 Robotics Assignment</dc:title>
  <cp:lastModifiedBy>Microsoft Office User</cp:lastModifiedBy>
  <cp:revision>6</cp:revision>
  <dcterms:modified xsi:type="dcterms:W3CDTF">2017-12-05T11:02:57Z</dcterms:modified>
</cp:coreProperties>
</file>